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305" r:id="rId30"/>
    <p:sldId id="285" r:id="rId31"/>
    <p:sldId id="286" r:id="rId32"/>
    <p:sldId id="313" r:id="rId33"/>
    <p:sldId id="307" r:id="rId34"/>
    <p:sldId id="323" r:id="rId35"/>
    <p:sldId id="324" r:id="rId36"/>
    <p:sldId id="314" r:id="rId37"/>
    <p:sldId id="311" r:id="rId38"/>
    <p:sldId id="312" r:id="rId39"/>
    <p:sldId id="315" r:id="rId40"/>
    <p:sldId id="316" r:id="rId41"/>
    <p:sldId id="317" r:id="rId42"/>
    <p:sldId id="287" r:id="rId43"/>
    <p:sldId id="289" r:id="rId44"/>
    <p:sldId id="290" r:id="rId45"/>
    <p:sldId id="291" r:id="rId46"/>
    <p:sldId id="320"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7" autoAdjust="0"/>
    <p:restoredTop sz="78324" autoAdjust="0"/>
  </p:normalViewPr>
  <p:slideViewPr>
    <p:cSldViewPr snapToGrid="0">
      <p:cViewPr varScale="1">
        <p:scale>
          <a:sx n="72" d="100"/>
          <a:sy n="72" d="100"/>
        </p:scale>
        <p:origin x="1536" y="54"/>
      </p:cViewPr>
      <p:guideLst/>
    </p:cSldViewPr>
  </p:slideViewPr>
  <p:notesTextViewPr>
    <p:cViewPr>
      <p:scale>
        <a:sx n="150" d="100"/>
        <a:sy n="150" d="100"/>
      </p:scale>
      <p:origin x="0" y="0"/>
    </p:cViewPr>
  </p:notesTextViewPr>
  <p:sorterViewPr>
    <p:cViewPr>
      <p:scale>
        <a:sx n="120" d="100"/>
        <a:sy n="120" d="100"/>
      </p:scale>
      <p:origin x="0" y="-1452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t>JetStream</a:t>
            </a:r>
            <a:r>
              <a:rPr lang="en-US" sz="2400" dirty="0"/>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a:t>One Windows</a:t>
          </a:r>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a:t>Desktop</a:t>
          </a:r>
          <a:br>
            <a:rPr lang="en-US" b="1" dirty="0"/>
          </a:br>
          <a:r>
            <a:rPr lang="en-US" b="1" dirty="0"/>
            <a:t>SKU</a:t>
          </a:r>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a:t>Mobile</a:t>
          </a:r>
          <a:br>
            <a:rPr lang="en-US" b="1" dirty="0"/>
          </a:br>
          <a:r>
            <a:rPr lang="en-US" b="1" dirty="0"/>
            <a:t>SKU</a:t>
          </a:r>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a:t>Xbox</a:t>
          </a:r>
          <a:br>
            <a:rPr lang="en-US" b="1" dirty="0"/>
          </a:br>
          <a:r>
            <a:rPr lang="en-US" b="1" dirty="0"/>
            <a:t>SKU</a:t>
          </a:r>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a:t>IoT</a:t>
          </a:r>
          <a:br>
            <a:rPr lang="en-US" b="1" dirty="0"/>
          </a:br>
          <a:r>
            <a:rPr lang="en-US" b="1" dirty="0"/>
            <a:t>SKU</a:t>
          </a:r>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a:t>IoT</a:t>
          </a:r>
          <a:r>
            <a:rPr lang="en-US" b="1" dirty="0"/>
            <a:t> headless</a:t>
          </a:r>
          <a:br>
            <a:rPr lang="en-US" b="1" dirty="0"/>
          </a:br>
          <a:r>
            <a:rPr lang="en-US" b="1" dirty="0"/>
            <a:t>SKU</a:t>
          </a:r>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a:t>Surface Hub</a:t>
          </a:r>
          <a:br>
            <a:rPr lang="en-US" b="1" dirty="0"/>
          </a:br>
          <a:r>
            <a:rPr lang="en-US" b="1" dirty="0"/>
            <a:t>SKU</a:t>
          </a:r>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a:t>Holographic</a:t>
          </a:r>
          <a:br>
            <a:rPr lang="en-US" b="1" dirty="0"/>
          </a:br>
          <a:r>
            <a:rPr lang="en-US" b="1" dirty="0"/>
            <a:t>SKU</a:t>
          </a:r>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a:t>PC</a:t>
          </a:r>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a:t>2 in 1</a:t>
          </a:r>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a:t>Tablet</a:t>
          </a:r>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a:t>Phablet</a:t>
          </a:r>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a:t>Phone</a:t>
          </a:r>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a:t>Xbox</a:t>
          </a:r>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a:t>Band</a:t>
          </a:r>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a:t>Raspberry Pi</a:t>
          </a:r>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a:t>Surface Hub</a:t>
          </a:r>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a:t>HoloLens</a:t>
          </a:r>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a:t>Home Automation</a:t>
          </a:r>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pt>
    <dgm:pt modelId="{9E99951C-CB0D-48DB-84BD-7973E5587176}" type="pres">
      <dgm:prSet presAssocID="{0AC8E0ED-A957-4A10-AB40-CF5AE3B65D0F}" presName="rootConnector1" presStyleLbl="node1" presStyleIdx="0" presStyleCnt="0"/>
      <dgm:spPr/>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pt>
    <dgm:pt modelId="{E1C6FBF0-C86A-4785-AD45-A4273F8029B1}" type="pres">
      <dgm:prSet presAssocID="{56FEAB4B-2282-4825-8D26-8564F99771F0}" presName="rootConnector" presStyleLbl="node2" presStyleIdx="0" presStyleCnt="7"/>
      <dgm:spPr/>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pt>
    <dgm:pt modelId="{315B5E2B-BFC9-43D0-AE5A-0A9699FA3AD6}" type="pres">
      <dgm:prSet presAssocID="{E3EAABFA-6FAA-4D67-818B-391A6CB9E533}" presName="rootConnector" presStyleLbl="node3" presStyleIdx="0" presStyleCnt="11"/>
      <dgm:spPr/>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pt>
    <dgm:pt modelId="{CBC00049-2351-43C4-BC1B-091022B26AFB}" type="pres">
      <dgm:prSet presAssocID="{67AC68C4-B8F6-4E23-9DE3-2A4813C2E3FA}" presName="rootConnector" presStyleLbl="node3" presStyleIdx="1" presStyleCnt="11"/>
      <dgm:spPr/>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pt>
    <dgm:pt modelId="{BFECE20F-6DEC-4A29-A108-6772454965E8}" type="pres">
      <dgm:prSet presAssocID="{BB6F77AD-1056-4EC6-8C1A-FC0E863CB5CC}" presName="rootConnector" presStyleLbl="node2" presStyleIdx="1" presStyleCnt="7"/>
      <dgm:spPr/>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pt>
    <dgm:pt modelId="{2A13BC0F-3E52-4546-BBB6-87DBFF97CE35}" type="pres">
      <dgm:prSet presAssocID="{ADE7B611-4DA9-482B-AD3E-47D37E0D2E40}" presName="rootConnector" presStyleLbl="node3" presStyleIdx="2" presStyleCnt="11"/>
      <dgm:spPr/>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pt>
    <dgm:pt modelId="{3A895F64-83EB-4F51-8C96-642000EC88F5}" type="pres">
      <dgm:prSet presAssocID="{ADB3F2E1-7E9F-42E8-9095-8287B913F240}" presName="rootConnector" presStyleLbl="node3" presStyleIdx="3" presStyleCnt="11"/>
      <dgm:spPr/>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pt>
    <dgm:pt modelId="{8E42615D-8290-422D-B214-EE3C5A43BD33}" type="pres">
      <dgm:prSet presAssocID="{2BBDA2E3-500D-4F4E-9D79-96B7EE800291}" presName="rootConnector" presStyleLbl="node3" presStyleIdx="4" presStyleCnt="11"/>
      <dgm:spPr/>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pt>
    <dgm:pt modelId="{A446443D-B05C-43E8-8641-AEC2BA931022}" type="pres">
      <dgm:prSet presAssocID="{024DB868-BF27-48FC-90A2-BC7837878362}" presName="rootConnector" presStyleLbl="node2" presStyleIdx="2" presStyleCnt="7"/>
      <dgm:spPr/>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pt>
    <dgm:pt modelId="{EB1BCEB4-C024-40F7-8665-E2B63EC5FD4F}" type="pres">
      <dgm:prSet presAssocID="{FB810902-2CD0-4153-916F-3ED6FCEF61B9}" presName="rootConnector" presStyleLbl="node3" presStyleIdx="5" presStyleCnt="11"/>
      <dgm:spPr/>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pt>
    <dgm:pt modelId="{91D82B68-28FE-4CD8-B666-2E1115184573}" type="pres">
      <dgm:prSet presAssocID="{649C8CF8-D35E-4753-8CDB-6EAABB5C1ECF}" presName="rootConnector" presStyleLbl="node2" presStyleIdx="3" presStyleCnt="7"/>
      <dgm:spPr/>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pt>
    <dgm:pt modelId="{1118A947-73BD-4340-B309-5DE78CB30B53}" type="pres">
      <dgm:prSet presAssocID="{D6663DCB-8007-4109-9D35-B61FE32F9727}" presName="rootConnector" presStyleLbl="node3" presStyleIdx="6" presStyleCnt="11"/>
      <dgm:spPr/>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pt>
    <dgm:pt modelId="{E6ECAF60-9583-4BE2-AE02-263B044EED2B}" type="pres">
      <dgm:prSet presAssocID="{282BDA18-760F-4DDE-BDDB-C188C1411ADD}" presName="rootConnector" presStyleLbl="node2" presStyleIdx="4" presStyleCnt="7"/>
      <dgm:spPr/>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pt>
    <dgm:pt modelId="{4FB0ED4D-7AAE-4D38-B5B4-8A0013570DE0}" type="pres">
      <dgm:prSet presAssocID="{58FC4F24-1601-4ACB-94D3-094E7EAC4EFA}" presName="rootConnector" presStyleLbl="node3" presStyleIdx="7" presStyleCnt="11"/>
      <dgm:spPr/>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pt>
    <dgm:pt modelId="{53B9ED1B-25B0-42A4-BC16-E11BAD79C262}" type="pres">
      <dgm:prSet presAssocID="{EB17A220-2E7F-4195-A32E-60D6A23B81AD}" presName="rootConnector" presStyleLbl="node3" presStyleIdx="8" presStyleCnt="11"/>
      <dgm:spPr/>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pt>
    <dgm:pt modelId="{8446BF87-9394-4DD5-8148-D0EAFABBFE02}" type="pres">
      <dgm:prSet presAssocID="{775A88C0-CF55-4E23-A516-24F0C7A70574}" presName="rootConnector" presStyleLbl="node2" presStyleIdx="5" presStyleCnt="7"/>
      <dgm:spPr/>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pt>
    <dgm:pt modelId="{C41F05EE-0767-4167-AB48-90F5166518FE}" type="pres">
      <dgm:prSet presAssocID="{BFB397D4-2396-4180-B631-7692F60CBB3B}" presName="rootConnector" presStyleLbl="node3" presStyleIdx="9" presStyleCnt="11"/>
      <dgm:spPr/>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pt>
    <dgm:pt modelId="{F7FBAF29-34EB-4840-8DB0-DAC8D7804C1D}" type="pres">
      <dgm:prSet presAssocID="{07C8A3B1-173D-4B84-8E7B-21039456F513}" presName="rootConnector" presStyleLbl="node2" presStyleIdx="6" presStyleCnt="7"/>
      <dgm:spPr/>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pt>
    <dgm:pt modelId="{B15E9E50-F5DD-4999-8613-20AB8744947E}" type="pres">
      <dgm:prSet presAssocID="{0C2FD135-4B05-4A00-A89C-33E2AB1AD40A}" presName="rootConnector" presStyleLbl="node3" presStyleIdx="10" presStyleCnt="11"/>
      <dgm:spPr/>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One Windows</a:t>
          </a:r>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Desktop</a:t>
          </a:r>
          <a:br>
            <a:rPr lang="en-US" sz="1700" b="1" kern="1200" dirty="0"/>
          </a:br>
          <a:r>
            <a:rPr lang="en-US" sz="1700" b="1" kern="1200" dirty="0"/>
            <a:t>SKU</a:t>
          </a:r>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PC</a:t>
          </a:r>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2 in 1</a:t>
          </a:r>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Mobile</a:t>
          </a:r>
          <a:br>
            <a:rPr lang="en-US" sz="1700" b="1" kern="1200" dirty="0"/>
          </a:br>
          <a:r>
            <a:rPr lang="en-US" sz="1700" b="1" kern="1200" dirty="0"/>
            <a:t>SKU</a:t>
          </a:r>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Tablet</a:t>
          </a:r>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Phablet</a:t>
          </a:r>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Phone</a:t>
          </a:r>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br>
            <a:rPr lang="en-US" sz="1700" b="1" kern="1200" dirty="0"/>
          </a:br>
          <a:r>
            <a:rPr lang="en-US" sz="1700" b="1" kern="1200" dirty="0"/>
            <a:t>SKU</a:t>
          </a:r>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IoT</a:t>
          </a:r>
          <a:br>
            <a:rPr lang="en-US" sz="1700" b="1" kern="1200" dirty="0"/>
          </a:br>
          <a:r>
            <a:rPr lang="en-US" sz="1700" b="1" kern="1200" dirty="0"/>
            <a:t>SKU</a:t>
          </a:r>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Band</a:t>
          </a:r>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IoT</a:t>
          </a:r>
          <a:r>
            <a:rPr lang="en-US" sz="1700" b="1" kern="1200" dirty="0"/>
            <a:t> headless</a:t>
          </a:r>
          <a:br>
            <a:rPr lang="en-US" sz="1700" b="1" kern="1200" dirty="0"/>
          </a:br>
          <a:r>
            <a:rPr lang="en-US" sz="1700" b="1" kern="1200" dirty="0"/>
            <a:t>SKU</a:t>
          </a:r>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Raspberry Pi</a:t>
          </a:r>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Home Automation</a:t>
          </a:r>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br>
            <a:rPr lang="en-US" sz="1700" b="1" kern="1200" dirty="0"/>
          </a:br>
          <a:r>
            <a:rPr lang="en-US" sz="1700" b="1" kern="1200" dirty="0"/>
            <a:t>SKU</a:t>
          </a:r>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Holographic</a:t>
          </a:r>
          <a:br>
            <a:rPr lang="en-US" sz="1700" b="1" kern="1200" dirty="0"/>
          </a:br>
          <a:r>
            <a:rPr lang="en-US" sz="1700" b="1" kern="1200" dirty="0"/>
            <a:t>SKU</a:t>
          </a:r>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HoloLens</a:t>
          </a:r>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11/5/2016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a:t>
            </a:fld>
            <a:endParaRPr lang="en-US"/>
          </a:p>
        </p:txBody>
      </p:sp>
    </p:spTree>
    <p:extLst>
      <p:ext uri="{BB962C8B-B14F-4D97-AF65-F5344CB8AC3E}">
        <p14:creationId xmlns:p14="http://schemas.microsoft.com/office/powerpoint/2010/main" val="1364768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old days of 3 year OS engineering cycles, at the end of which we release a big new version of Windows, or a major Service Pack – those days are gone. Instead, Windows 10 is more of OS platform that is ‘Windows as a Service’ – a continuously serviced, continuously improved, continuously enhanced operating system.</a:t>
            </a:r>
          </a:p>
          <a:p>
            <a:endParaRPr lang="en-GB" baseline="0" dirty="0"/>
          </a:p>
          <a:p>
            <a:r>
              <a:rPr lang="en-GB" baseline="0" dirty="0"/>
              <a:t>And the UWP is the guaranteed API surface that you build apps against. It too is continuously enhanced and new versions will be released at regular intervals, but it has its own update cadence that is independent of the OS.</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3479492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 top of the UWP, you build your universal Windows app.</a:t>
            </a:r>
          </a:p>
          <a:p>
            <a:r>
              <a:rPr lang="en-GB" dirty="0"/>
              <a:t>Unlike in Windows 8.1, where a universal 8.1 app creates separate binaries for PC and for Phone, with UWP it truly is a single app package that can run</a:t>
            </a:r>
            <a:r>
              <a:rPr lang="en-GB" baseline="0" dirty="0"/>
              <a:t> on any UWP device.</a:t>
            </a:r>
          </a:p>
          <a:p>
            <a:r>
              <a:rPr lang="en-GB" baseline="0" dirty="0"/>
              <a:t>The runtime on each device family is able to run UWP apps whatever the device.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328044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demo notes on</a:t>
            </a:r>
            <a:r>
              <a:rPr lang="en-GB" baseline="0" dirty="0"/>
              <a:t> </a:t>
            </a:r>
            <a:r>
              <a:rPr lang="en-GB" baseline="0" dirty="0" err="1"/>
              <a:t>github</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3936985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Windows</a:t>
            </a:r>
            <a:r>
              <a:rPr lang="en-GB" baseline="0" dirty="0"/>
              <a:t> 10 offers an unprecedented opportunity for developers: the same core operating system across all Windows 10 devices, a common app platform, a single dev </a:t>
            </a:r>
            <a:r>
              <a:rPr lang="en-GB" baseline="0" dirty="0" err="1"/>
              <a:t>center</a:t>
            </a:r>
            <a:r>
              <a:rPr lang="en-GB" baseline="0" dirty="0"/>
              <a:t> where the developer can manage their app submissions for all Windows 10 devices, and a single Windows Store for app deployment, including special access for Businesses and Education.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535161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look again at the device families. As we said before, we are dividing Windows 10 into broad groupings of similar devices, called</a:t>
            </a:r>
            <a:r>
              <a:rPr lang="en-GB" baseline="0" dirty="0"/>
              <a:t> device families.</a:t>
            </a:r>
          </a:p>
          <a:p>
            <a:r>
              <a:rPr lang="en-GB" baseline="0" dirty="0"/>
              <a:t>And while all these device families offer a distinctive user experience to the end user, they all run the same app platform so you can create apps that run across a broad range of these device families.</a:t>
            </a:r>
          </a:p>
          <a:p>
            <a:r>
              <a:rPr lang="en-GB" baseline="0" dirty="0"/>
              <a:t>This commonality is a strength – but what we are *not* saying is that you have to create some kind of ‘lowest common denominator’ app that works adequately across devices. We want you to create apps that shine on each device and offer the best possible user experience to end-users of your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192861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a:t>
            </a:r>
            <a:r>
              <a:rPr lang="en-GB" baseline="0" dirty="0"/>
              <a:t> you think about the primary user interface of each device family – the Windows shell – each device family offers its own user experience that is appropriate for that device. Each device family also has its own distinctive features that create a great user experience for users of that device. There are also a small number of APIs specific to each device family that you can call to create differentiating experiences on each device – we’ll come onto that in a short while.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3715307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talking about the device family specific APIs, let’s talk about adaptive UI – how you can create a great UI for your app that adapts to whichever screen size and orientation it is running on.</a:t>
            </a:r>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647637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are thinking</a:t>
            </a:r>
            <a:r>
              <a:rPr lang="en-GB" baseline="0" dirty="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p>
          <a:p>
            <a:r>
              <a:rPr lang="en-GB" baseline="0" dirty="0"/>
              <a:t>Many of the built-in controls have basic responsiveness built in. So they know when the user is using mouse &amp; keyboard, and when they are using touch, and modify their layout accordingly, displaying larger hit areas for touch.</a:t>
            </a:r>
          </a:p>
          <a:p>
            <a:r>
              <a:rPr lang="en-GB" baseline="0" dirty="0"/>
              <a:t>But you will also need to adjust your page layouts for big changes, such as the difference in screen size between a phone and a PC. Here, features such as Visual States can be a great help.</a:t>
            </a:r>
          </a:p>
          <a:p>
            <a:r>
              <a:rPr lang="en-GB" baseline="0" dirty="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176145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responsive design:</a:t>
            </a:r>
          </a:p>
          <a:p>
            <a:r>
              <a:rPr lang="en-US" dirty="0"/>
              <a:t>On</a:t>
            </a:r>
            <a:r>
              <a:rPr lang="en-US" baseline="0" dirty="0"/>
              <a:t> the large screen on the right, we take full advantage of the size of the window the app is running in, we lay out the control buttons in a line, and we place the thumbnail of the people making the call off to the right.</a:t>
            </a:r>
          </a:p>
          <a:p>
            <a:r>
              <a:rPr lang="en-US" baseline="0" dirty="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a:solidFill>
                <a:schemeClr val="tx1"/>
              </a:solidFill>
              <a:effectLst/>
              <a:latin typeface="+mn-lt"/>
              <a:ea typeface="+mn-ea"/>
              <a:cs typeface="+mn-cs"/>
            </a:endParaRPr>
          </a:p>
          <a:p>
            <a:pPr>
              <a:spcBef>
                <a:spcPts val="0"/>
              </a:spcBef>
              <a:spcAft>
                <a:spcPts val="2400"/>
              </a:spcAft>
            </a:pPr>
            <a:r>
              <a:rPr lang="en-US" sz="1200" dirty="0">
                <a:latin typeface="+mn-lt"/>
              </a:rPr>
              <a:t>Tailored design goes beyond Adaptive UX</a:t>
            </a:r>
          </a:p>
          <a:p>
            <a:pPr>
              <a:spcBef>
                <a:spcPts val="0"/>
              </a:spcBef>
              <a:spcAft>
                <a:spcPts val="2400"/>
              </a:spcAft>
            </a:pPr>
            <a:r>
              <a:rPr lang="en-US" sz="1200" dirty="0">
                <a:latin typeface="+mn-lt"/>
              </a:rPr>
              <a:t>Developers can create custom experiences for certain devices</a:t>
            </a:r>
          </a:p>
          <a:p>
            <a:pPr>
              <a:spcBef>
                <a:spcPts val="0"/>
              </a:spcBef>
              <a:spcAft>
                <a:spcPts val="2400"/>
              </a:spcAft>
            </a:pPr>
            <a:r>
              <a:rPr lang="en-US" sz="1200" dirty="0">
                <a:latin typeface="+mn-lt"/>
              </a:rPr>
              <a:t>The code is the same, but custom XAML can deliver the experience a developer wants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Microsoft</a:t>
            </a:r>
            <a:r>
              <a:rPr lang="en-US" baseline="0" dirty="0"/>
              <a:t> has been working to converge its client operating system and developer platforms for a long time.</a:t>
            </a:r>
          </a:p>
          <a:p>
            <a:endParaRPr lang="en-US" baseline="0" dirty="0"/>
          </a:p>
          <a:p>
            <a:r>
              <a:rPr lang="en-US" baseline="0" dirty="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p>
          <a:p>
            <a:endParaRPr lang="en-US" baseline="0" dirty="0"/>
          </a:p>
          <a:p>
            <a:r>
              <a:rPr lang="en-US" baseline="0" dirty="0"/>
              <a:t>But it wasn’t until Windows 8.1/Windows Phone 8.1 that we really delivered on a converged developer platform. You can build universal 8.1 apps that share a very high percentage of code and where you program against the same APIs.</a:t>
            </a:r>
          </a:p>
          <a:p>
            <a:endParaRPr lang="en-US" baseline="0" dirty="0"/>
          </a:p>
          <a:p>
            <a:r>
              <a:rPr lang="en-US" baseline="0" dirty="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Windows 10 app designer needs to think about adaptive UI and how their app will appear on different screens. Even if you start out by thinking of an</a:t>
            </a:r>
            <a:r>
              <a:rPr lang="en-GB" baseline="0" dirty="0"/>
              <a:t> app that you only want to release on Phone, so you think only of screen layouts appropriate for phone screens, well your app can still end up running on a big screen.</a:t>
            </a:r>
          </a:p>
          <a:p>
            <a:r>
              <a:rPr lang="en-GB" baseline="0" dirty="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731573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users of mobile devices these days carry around two or more different computing devices. And they will want to use their </a:t>
            </a:r>
            <a:r>
              <a:rPr lang="en-GB" dirty="0" err="1"/>
              <a:t>favorite</a:t>
            </a:r>
            <a:r>
              <a:rPr lang="en-GB" dirty="0"/>
              <a:t> apps on their phone, their tablet, their convertible and their desktop machines.</a:t>
            </a:r>
          </a:p>
          <a:p>
            <a:r>
              <a:rPr lang="en-GB" dirty="0"/>
              <a:t>The apps that will get the best ratings will be those that give a great user experience on all the users’ devices!</a:t>
            </a:r>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57215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1114030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Adapting the UI to different</a:t>
            </a:r>
            <a:r>
              <a:rPr lang="en-GB" baseline="0" dirty="0"/>
              <a:t> screens is the major part of creating an app that works across different device families, but you may also want to call device family-specific APIs to create unique experiences on different devices.</a:t>
            </a:r>
          </a:p>
          <a:p>
            <a:r>
              <a:rPr lang="en-GB" baseline="0" dirty="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3126935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the majority</a:t>
            </a:r>
            <a:r>
              <a:rPr lang="en-GB" baseline="0" dirty="0"/>
              <a:t> of the APIs you need for a UWP app are in the common API set, we also make available device family-specific APIs. We release these as Platform Extension SDKs. You can add a reference to these extension </a:t>
            </a:r>
            <a:r>
              <a:rPr lang="en-GB" baseline="0" dirty="0" err="1"/>
              <a:t>SDKsin</a:t>
            </a:r>
            <a:r>
              <a:rPr lang="en-GB" baseline="0" dirty="0"/>
              <a:t> exactly the same way as any other reference library.</a:t>
            </a:r>
          </a:p>
          <a:p>
            <a:pPr algn="l"/>
            <a:r>
              <a:rPr lang="en-GB" baseline="0" dirty="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2301040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a:t>
            </a:r>
            <a:r>
              <a:rPr lang="en-GB" baseline="0" dirty="0"/>
              <a:t> important thing to realize about extension SDKs is that when you reference the extension SDK for a particular device family, you are not limiting the app to now be able to run only on that device family. When you package the app and distribute it, it can still run across a broad range of device families.</a:t>
            </a:r>
          </a:p>
          <a:p>
            <a:r>
              <a:rPr lang="en-GB" baseline="0" dirty="0"/>
              <a:t>There are ways of limiting distribution of your app during the app submission process to the Store, but adding a reference to an extension SDK is not a part of that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1025311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illustrates how it works:</a:t>
            </a:r>
          </a:p>
          <a:p>
            <a:endParaRPr lang="en-GB" dirty="0"/>
          </a:p>
          <a:p>
            <a:r>
              <a:rPr lang="en-GB" dirty="0"/>
              <a:t>&lt;Click&gt; Each device family runs the same core OS</a:t>
            </a:r>
          </a:p>
          <a:p>
            <a:endParaRPr lang="en-GB" dirty="0"/>
          </a:p>
          <a:p>
            <a:r>
              <a:rPr lang="en-GB" dirty="0"/>
              <a:t>&lt;Click&gt; Your</a:t>
            </a:r>
            <a:r>
              <a:rPr lang="en-GB" baseline="0" dirty="0"/>
              <a:t> app is built upon the UWP and that is common across all device families.</a:t>
            </a:r>
          </a:p>
          <a:p>
            <a:endParaRPr lang="en-GB" baseline="0" dirty="0"/>
          </a:p>
          <a:p>
            <a:r>
              <a:rPr lang="en-GB" baseline="0" dirty="0"/>
              <a:t>&lt;Click&gt; When you add a reference to an extension SDK, you are making those APIs available to be called by your application code – but those APIs are only usable at runtime on the matching device family</a:t>
            </a:r>
          </a:p>
          <a:p>
            <a:endParaRPr lang="en-GB" baseline="0" dirty="0"/>
          </a:p>
          <a:p>
            <a:r>
              <a:rPr lang="en-GB" baseline="0" dirty="0"/>
              <a:t>&lt;Click&gt; Although, when you add a reference to an extension SDK, the metadata for those APIs are loaded into your project, so the C# compiler and Visual Studio </a:t>
            </a:r>
            <a:r>
              <a:rPr lang="en-GB" baseline="0" dirty="0" err="1"/>
              <a:t>Intellisense</a:t>
            </a:r>
            <a:r>
              <a:rPr lang="en-GB" baseline="0" dirty="0"/>
              <a:t> works correctly when you reference those APIs during the app development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1027317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got these device family-specific</a:t>
            </a:r>
            <a:r>
              <a:rPr lang="en-GB" baseline="0" dirty="0"/>
              <a:t> APIs that your app code can use, but they are only usable at runtime on specific device families. How do we make sure these APIs are called only at the appropriate time?</a:t>
            </a:r>
          </a:p>
          <a:p>
            <a:endParaRPr lang="en-GB" baseline="0" dirty="0"/>
          </a:p>
          <a:p>
            <a:r>
              <a:rPr lang="en-GB" baseline="0" dirty="0"/>
              <a:t>The answer is to ‘gate’ calls to any API in an extension SDK with runtime checks to verify that a particular API is available to use. You do this using methods of the </a:t>
            </a:r>
            <a:r>
              <a:rPr lang="en-GB" baseline="0" dirty="0" err="1"/>
              <a:t>Windows.Foundation.Metadata.ApiInformation</a:t>
            </a:r>
            <a:r>
              <a:rPr lang="en-GB" baseline="0" dirty="0"/>
              <a:t> API. The most common method to use is </a:t>
            </a:r>
            <a:r>
              <a:rPr lang="en-GB" baseline="0" dirty="0" err="1"/>
              <a:t>IsTypePresent</a:t>
            </a:r>
            <a:r>
              <a:rPr lang="en-GB" baseline="0" dirty="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3864617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3069708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28583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a:t>Windows 10 runs on a wide variety</a:t>
            </a:r>
            <a:r>
              <a:rPr lang="en-US" sz="800" baseline="0" dirty="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a:t>Hololens</a:t>
            </a:r>
            <a:r>
              <a:rPr lang="en-US" sz="800" baseline="0" dirty="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a:t>Windows 10 has a lot to offer web developers, as well</a:t>
            </a:r>
            <a:r>
              <a:rPr lang="en-US" dirty="0"/>
              <a:t> </a:t>
            </a:r>
            <a:r>
              <a:rPr lang="en-US" baseline="0" dirty="0"/>
              <a: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dirty="0"/>
              <a:t>First, there’s a </a:t>
            </a:r>
            <a:r>
              <a:rPr lang="en-US" b="0" dirty="0"/>
              <a:t>new web rendering</a:t>
            </a:r>
            <a:r>
              <a:rPr lang="en-US" b="0" baseline="0" dirty="0"/>
              <a:t> engine </a:t>
            </a:r>
            <a:r>
              <a:rPr lang="en-US" baseline="0" dirty="0"/>
              <a:t>– </a:t>
            </a:r>
            <a:r>
              <a:rPr lang="en-US" b="1" baseline="0" dirty="0"/>
              <a:t>Microsoft </a:t>
            </a:r>
            <a:r>
              <a:rPr lang="en-US" b="1" dirty="0" err="1"/>
              <a:t>EdgeHTML</a:t>
            </a:r>
            <a:r>
              <a:rPr lang="en-US" b="1" baseline="0" dirty="0"/>
              <a:t> </a:t>
            </a:r>
            <a:r>
              <a:rPr lang="en-US" baseline="0" dirty="0"/>
              <a:t>– that’s </a:t>
            </a:r>
            <a:r>
              <a:rPr lang="en-US" b="0" baseline="0" dirty="0"/>
              <a:t>built for the modern web.</a:t>
            </a:r>
          </a:p>
          <a:p>
            <a:pPr marL="174708" indent="-174708">
              <a:buFont typeface="Arial" panose="020B0604020202020204" pitchFamily="34" charset="0"/>
              <a:buChar char="•"/>
            </a:pPr>
            <a:endParaRPr lang="en-US" b="1" baseline="0" dirty="0"/>
          </a:p>
          <a:p>
            <a:pPr marL="0" indent="0">
              <a:buFont typeface="Arial" panose="020B0604020202020204" pitchFamily="34" charset="0"/>
              <a:buNone/>
            </a:pPr>
            <a:r>
              <a:rPr lang="en-US" b="0" baseline="0" dirty="0"/>
              <a:t>&lt;click&gt;</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aseline="0" dirty="0"/>
              <a:t>It powers both the new Microsoft Edge browser as well as web content in Universal Windows apps.</a:t>
            </a:r>
            <a:endParaRPr lang="en-US" dirty="0"/>
          </a:p>
          <a:p>
            <a:pPr marL="0" indent="0">
              <a:buFont typeface="Arial" panose="020B0604020202020204" pitchFamily="34" charset="0"/>
              <a:buNone/>
            </a:pPr>
            <a:endParaRPr lang="en-US"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&lt;click&gt;</a:t>
            </a:r>
          </a:p>
          <a:p>
            <a:pPr marL="0" indent="0">
              <a:buFont typeface="Arial" panose="020B0604020202020204" pitchFamily="34" charset="0"/>
              <a:buNone/>
            </a:pPr>
            <a:endParaRPr lang="en-US"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Edge leaves behind all of the Internet Explorer specific behaviors that had been built up over the last 20 years</a:t>
            </a:r>
            <a:endParaRPr lang="en-US"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And has o</a:t>
            </a:r>
            <a:r>
              <a:rPr lang="en-US" dirty="0"/>
              <a:t>ver</a:t>
            </a:r>
            <a:r>
              <a:rPr lang="en-US" baseline="0" dirty="0"/>
              <a:t> </a:t>
            </a:r>
            <a:r>
              <a:rPr lang="en-US" dirty="0"/>
              <a:t>4,200 interoperability improvements to ensure that </a:t>
            </a:r>
            <a:r>
              <a:rPr lang="en-US" i="1" dirty="0"/>
              <a:t>the web just works.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i="0" dirty="0"/>
              <a:t>Fo</a:t>
            </a:r>
            <a:r>
              <a:rPr lang="en-US" i="0" baseline="0" dirty="0"/>
              <a:t>r developers, this means less time fixing up your web apps to work across browsers.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EdgeHTML</a:t>
            </a:r>
            <a:r>
              <a:rPr lang="en-US" dirty="0"/>
              <a:t> also features</a:t>
            </a:r>
            <a:r>
              <a:rPr lang="en-US" baseline="0" dirty="0"/>
              <a:t> over </a:t>
            </a:r>
            <a:r>
              <a:rPr lang="en-US" dirty="0"/>
              <a:t>45 new</a:t>
            </a:r>
            <a:r>
              <a:rPr lang="en-US" baseline="0" dirty="0"/>
              <a:t> </a:t>
            </a:r>
            <a:r>
              <a:rPr lang="en-US" dirty="0"/>
              <a:t>web standards</a:t>
            </a:r>
            <a:r>
              <a:rPr lang="en-US" baseline="0" dirty="0"/>
              <a:t>, including:</a:t>
            </a:r>
            <a:endParaRPr lang="en-US" dirty="0"/>
          </a:p>
          <a:p>
            <a:pPr marL="391970" lvl="1" indent="-174708">
              <a:buFont typeface="Arial" panose="020B0604020202020204" pitchFamily="34" charset="0"/>
              <a:buChar char="•"/>
            </a:pPr>
            <a:r>
              <a:rPr lang="en-US" dirty="0"/>
              <a:t>HTTP/2</a:t>
            </a:r>
          </a:p>
          <a:p>
            <a:pPr marL="391970" lvl="1" indent="-174708">
              <a:buFont typeface="Arial" panose="020B0604020202020204" pitchFamily="34" charset="0"/>
              <a:buChar char="•"/>
            </a:pPr>
            <a:r>
              <a:rPr lang="en-US" dirty="0"/>
              <a:t>Web Audio</a:t>
            </a:r>
          </a:p>
          <a:p>
            <a:pPr marL="391970" lvl="1" indent="-174708">
              <a:buFont typeface="Arial" panose="020B0604020202020204" pitchFamily="34" charset="0"/>
              <a:buChar char="•"/>
            </a:pPr>
            <a:r>
              <a:rPr lang="en-US" dirty="0"/>
              <a:t>And a bunch more that you can see here.</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11/5/2016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improving interoperability and adding new features to </a:t>
            </a:r>
            <a:r>
              <a:rPr lang="en-US" dirty="0" err="1"/>
              <a:t>EdgeHTML</a:t>
            </a:r>
            <a:r>
              <a:rPr lang="en-US" dirty="0"/>
              <a:t>, we didn’t forget to pay attention to </a:t>
            </a:r>
            <a:r>
              <a:rPr lang="en-US" b="1" dirty="0"/>
              <a:t>performance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is how </a:t>
            </a:r>
            <a:r>
              <a:rPr lang="en-US" dirty="0" err="1"/>
              <a:t>EdgeHTML</a:t>
            </a:r>
            <a:r>
              <a:rPr lang="en-US" dirty="0"/>
              <a:t> performs on two leading web benchmarks: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&lt;click&gt;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 the </a:t>
            </a:r>
            <a:r>
              <a:rPr lang="en-US" dirty="0" err="1"/>
              <a:t>JetStream</a:t>
            </a:r>
            <a:r>
              <a:rPr lang="en-US" dirty="0"/>
              <a:t> benchmark</a:t>
            </a:r>
            <a:r>
              <a:rPr lang="en-US" baseline="0" dirty="0"/>
              <a:t> created by Apple, which simulates complex web applications</a:t>
            </a:r>
            <a:r>
              <a:rPr lang="en-US" dirty="0"/>
              <a:t>, </a:t>
            </a:r>
            <a:r>
              <a:rPr lang="en-US" dirty="0" err="1"/>
              <a:t>EdgeHTML</a:t>
            </a:r>
            <a:r>
              <a:rPr lang="en-US" dirty="0"/>
              <a:t> is </a:t>
            </a:r>
            <a:r>
              <a:rPr lang="en-US" b="1" dirty="0"/>
              <a:t>over 1.5x faster </a:t>
            </a:r>
            <a:r>
              <a:rPr lang="en-US" dirty="0"/>
              <a:t>than IE11.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&lt;click&gt;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Beyond that, it is </a:t>
            </a:r>
            <a:r>
              <a:rPr lang="en-US" b="1" dirty="0"/>
              <a:t>also ahead </a:t>
            </a:r>
            <a:r>
              <a:rPr lang="en-US" dirty="0"/>
              <a:t>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11/5/2016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65512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Next</a:t>
            </a:r>
            <a:r>
              <a:rPr lang="en-US" baseline="0" dirty="0"/>
              <a:t> o</a:t>
            </a:r>
            <a:r>
              <a:rPr lang="en-US" dirty="0"/>
              <a:t>n the Octane benchmark, created by Google, Edge is </a:t>
            </a:r>
            <a:r>
              <a:rPr lang="en-US" b="1" dirty="0"/>
              <a:t>over twice as fast </a:t>
            </a:r>
            <a:r>
              <a:rPr lang="en-US" dirty="0"/>
              <a:t>as IE11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&lt;click&gt;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again, Edge, </a:t>
            </a:r>
            <a:r>
              <a:rPr lang="en-US" b="1" dirty="0"/>
              <a:t>leapfrogs </a:t>
            </a:r>
            <a:r>
              <a:rPr lang="en-US" dirty="0"/>
              <a:t>into the lead ahead of other 64-bit browsers.</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Our work is not done</a:t>
            </a:r>
            <a:r>
              <a:rPr lang="en-US" baseline="0" dirty="0"/>
              <a:t>, but we feel great that Edge will provide </a:t>
            </a:r>
            <a:r>
              <a:rPr lang="en-US" b="1" baseline="0" dirty="0"/>
              <a:t>industry leading performance </a:t>
            </a:r>
            <a:r>
              <a:rPr lang="en-US" baseline="0" dirty="0"/>
              <a:t>out of the gate.</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11/5/2016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071607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Universal Windows Platform (UWP) is a single app platform that is available across all Windows device families, enabling you to reach a new user base and open up new revenue opportunities. From PCs to tablets, phones, Surface Hub, and Raspberry Pi and soon to include Xbox, and HoloLens – you can reach all these devices and look great on them all using one store and one codebase.</a:t>
            </a:r>
          </a:p>
          <a:p>
            <a:endParaRPr lang="en-GB" dirty="0"/>
          </a:p>
          <a:p>
            <a:r>
              <a:rPr lang="en-GB" dirty="0"/>
              <a:t>Following the launch of Windows 10, we are also releasing four Windows Bridge toolkits that enable you to quickly bring your existing code base to the Universal Windows Platform and add capabilities such as live tiles, active notifications, and Windows Store in-app purchases. Each toolkit provides you with tools and run-time technologies that are tailored for your codebase.</a:t>
            </a:r>
          </a:p>
        </p:txBody>
      </p:sp>
      <p:sp>
        <p:nvSpPr>
          <p:cNvPr id="4" name="Slide Number Placeholder 3"/>
          <p:cNvSpPr>
            <a:spLocks noGrp="1"/>
          </p:cNvSpPr>
          <p:nvPr>
            <p:ph type="sldNum" sz="quarter" idx="10"/>
          </p:nvPr>
        </p:nvSpPr>
        <p:spPr/>
        <p:txBody>
          <a:bodyPr/>
          <a:lstStyle/>
          <a:p>
            <a:fld id="{3FAC0659-34C9-4BAF-A7FA-59E8DF72899F}" type="slidenum">
              <a:rPr lang="en-US" smtClean="0"/>
              <a:t>33</a:t>
            </a:fld>
            <a:endParaRPr lang="en-US"/>
          </a:p>
        </p:txBody>
      </p:sp>
    </p:spTree>
    <p:extLst>
      <p:ext uri="{BB962C8B-B14F-4D97-AF65-F5344CB8AC3E}">
        <p14:creationId xmlns:p14="http://schemas.microsoft.com/office/powerpoint/2010/main" val="187114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a:t>First up is Hosted Web Apps.</a:t>
            </a:r>
          </a:p>
          <a:p>
            <a:pPr marL="0" indent="0">
              <a:buFont typeface="Arial" panose="020B0604020202020204" pitchFamily="34" charset="0"/>
              <a:buNone/>
            </a:pPr>
            <a:r>
              <a:rPr lang="en-US" baseline="0" dirty="0"/>
              <a:t>Beyond making the web run great in the browser itself, Windows 10 provides </a:t>
            </a:r>
            <a:r>
              <a:rPr lang="en-US" b="1" baseline="0" dirty="0"/>
              <a:t>a powerful new path for sites to become apps</a:t>
            </a:r>
            <a:r>
              <a:rPr lang="en-US" baseline="0" dirty="0"/>
              <a:t>.</a:t>
            </a:r>
          </a:p>
          <a:p>
            <a:pPr marL="0" indent="0">
              <a:buFont typeface="Arial" panose="020B0604020202020204" pitchFamily="34" charset="0"/>
              <a:buNone/>
            </a:pPr>
            <a:endParaRPr lang="en-US" b="0" baseline="0" dirty="0"/>
          </a:p>
          <a:p>
            <a:pPr marL="0" indent="0" defTabSz="950464">
              <a:lnSpc>
                <a:spcPct val="90000"/>
              </a:lnSpc>
              <a:spcAft>
                <a:spcPts val="346"/>
              </a:spcAft>
              <a:buFont typeface="Arial" panose="020B0604020202020204" pitchFamily="34" charset="0"/>
              <a:buNone/>
              <a:defRPr/>
            </a:pPr>
            <a:r>
              <a:rPr lang="en-US" b="0" baseline="0" dirty="0"/>
              <a:t>&lt;click&gt;</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With Windows 10, you can re-use your existing web site code and </a:t>
            </a:r>
            <a:r>
              <a:rPr lang="en-US" b="1" baseline="0" dirty="0"/>
              <a:t>create an app that points directly to your URL.</a:t>
            </a:r>
          </a:p>
          <a:p>
            <a:pPr marL="0" indent="0">
              <a:buFont typeface="Arial" panose="020B0604020202020204" pitchFamily="34" charset="0"/>
              <a:buNone/>
            </a:pPr>
            <a:r>
              <a:rPr lang="en-US" baseline="0" dirty="0"/>
              <a:t>You don’t need to re-write your server code into packaged client code!</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0" baseline="0" dirty="0"/>
              <a:t>&lt;click&gt;</a:t>
            </a:r>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0" baseline="0" dirty="0"/>
              <a:t>Y</a:t>
            </a:r>
            <a:r>
              <a:rPr lang="en-US" baseline="0" dirty="0"/>
              <a:t>ou can access </a:t>
            </a:r>
            <a:r>
              <a:rPr lang="en-US" b="0" baseline="0" dirty="0"/>
              <a:t>Universal Windows Platform APIs </a:t>
            </a:r>
            <a:r>
              <a:rPr lang="en-US" b="1" baseline="0" dirty="0"/>
              <a:t>directly from the web code that came down from your server.</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&lt;click&gt;</a:t>
            </a:r>
          </a:p>
          <a:p>
            <a:pPr marL="0" indent="0">
              <a:buFont typeface="Arial" panose="020B0604020202020204" pitchFamily="34" charset="0"/>
              <a:buNone/>
            </a:pPr>
            <a:endParaRPr lang="en-US" baseline="0" dirty="0"/>
          </a:p>
          <a:p>
            <a:pPr marL="0" indent="0" defTabSz="968523">
              <a:spcAft>
                <a:spcPts val="353"/>
              </a:spcAft>
              <a:buFont typeface="Arial" panose="020B0604020202020204" pitchFamily="34" charset="0"/>
              <a:buNone/>
              <a:defRPr/>
            </a:pPr>
            <a:r>
              <a:rPr lang="en-US" b="0" baseline="0" dirty="0"/>
              <a:t>And you can distribute the app you’ve made in the Windows Store.</a:t>
            </a:r>
          </a:p>
          <a:p>
            <a:pPr marL="0" indent="0" defTabSz="968523">
              <a:lnSpc>
                <a:spcPct val="90000"/>
              </a:lnSpc>
              <a:spcAft>
                <a:spcPts val="353"/>
              </a:spcAft>
              <a:buFont typeface="Arial" panose="020B0604020202020204" pitchFamily="34" charset="0"/>
              <a:buNone/>
              <a:defRPr/>
            </a:pPr>
            <a:endParaRPr lang="en-US" b="1" baseline="0" dirty="0"/>
          </a:p>
          <a:p>
            <a:pPr marL="0" indent="0">
              <a:buFont typeface="Arial" panose="020B0604020202020204" pitchFamily="34" charset="0"/>
              <a:buNone/>
            </a:pPr>
            <a:r>
              <a:rPr lang="en-US" b="0" baseline="0" dirty="0"/>
              <a:t>This new path is fully integrated into your existing web workflow.</a:t>
            </a:r>
          </a:p>
          <a:p>
            <a:pPr marL="0" indent="0">
              <a:buFont typeface="Arial" panose="020B0604020202020204" pitchFamily="34" charset="0"/>
              <a:buNone/>
            </a:pPr>
            <a:r>
              <a:rPr lang="en-US" b="0" baseline="0" dirty="0"/>
              <a:t>You can continue to use the same tools, libraries, and services you use today.</a:t>
            </a:r>
          </a:p>
          <a:p>
            <a:pPr marL="0" indent="0" defTabSz="968523">
              <a:lnSpc>
                <a:spcPct val="90000"/>
              </a:lnSpc>
              <a:spcAft>
                <a:spcPts val="353"/>
              </a:spcAft>
              <a:buFont typeface="Arial" panose="020B0604020202020204" pitchFamily="34" charset="0"/>
              <a:buNone/>
              <a:defRPr/>
            </a:pPr>
            <a:r>
              <a:rPr lang="en-US" b="0" baseline="0" dirty="0"/>
              <a:t>You can continue to </a:t>
            </a:r>
            <a:r>
              <a:rPr lang="en-US" b="1" baseline="0" dirty="0"/>
              <a:t>deploy to your servers to make updates</a:t>
            </a:r>
            <a:r>
              <a:rPr lang="en-US" b="0" baseline="0" dirty="0"/>
              <a:t>.</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11/5/2016 1:45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11/5/2016 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existing Android™ developers, the Windows Bridge for Android will enable you to build apps using Android code to target Windows 10 phones and small tablets without having to leave your Android IDE.</a:t>
            </a:r>
          </a:p>
          <a:p>
            <a:endParaRPr lang="en-GB" dirty="0"/>
          </a:p>
          <a:p>
            <a:r>
              <a:rPr lang="en-GB" dirty="0"/>
              <a:t>In addition to extending the IDE, the Windows Bridge for Android will include a Windows phone emulator and interop capabilities that help your app (including UI and services) to run and look great on the Windows platform.</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36</a:t>
            </a:fld>
            <a:endParaRPr lang="en-US"/>
          </a:p>
        </p:txBody>
      </p:sp>
    </p:spTree>
    <p:extLst>
      <p:ext uri="{BB962C8B-B14F-4D97-AF65-F5344CB8AC3E}">
        <p14:creationId xmlns:p14="http://schemas.microsoft.com/office/powerpoint/2010/main" val="2621494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a:t>For existing iOS® developers, the Windows Bridge for iOS will enable you to build a UWP app from within Visual Studio 2015 using your existing Objective-C® code.</a:t>
            </a:r>
          </a:p>
          <a:p>
            <a:endParaRPr lang="en-GB" dirty="0"/>
          </a:p>
          <a:p>
            <a:r>
              <a:rPr lang="en-GB" dirty="0"/>
              <a:t>You will be able to import your </a:t>
            </a:r>
            <a:r>
              <a:rPr lang="en-GB" dirty="0" err="1"/>
              <a:t>Xcode</a:t>
            </a:r>
            <a:r>
              <a:rPr lang="en-GB" dirty="0"/>
              <a:t>® project into Visual Studio, tailor the app experience to run on each Windows device family, and extend your iOS code to take advantage of UWP capabilities.</a:t>
            </a:r>
          </a:p>
          <a:p>
            <a:endParaRPr lang="en-GB" dirty="0"/>
          </a:p>
          <a:p>
            <a:r>
              <a:rPr lang="en-GB" dirty="0"/>
              <a:t>Why the bridge is not a port:</a:t>
            </a:r>
          </a:p>
          <a:p>
            <a:r>
              <a:rPr lang="en-GB" dirty="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p>
          <a:p>
            <a:endParaRPr lang="en-GB" dirty="0"/>
          </a:p>
          <a:p>
            <a:r>
              <a:rPr lang="en-GB" dirty="0"/>
              <a:t>Behind this goal are three core principles that drove the architecture and design of the bridge:</a:t>
            </a:r>
          </a:p>
          <a:p>
            <a:r>
              <a:rPr lang="en-GB" dirty="0"/>
              <a:t>1.Full Windows API access: Making it easy to use Windows APIs within Objective-C code</a:t>
            </a:r>
          </a:p>
          <a:p>
            <a:r>
              <a:rPr lang="en-GB" dirty="0"/>
              <a:t>2.iOS compatibility: Empower developers to reuse as much existing iOS code as reasonably possible</a:t>
            </a:r>
          </a:p>
          <a:p>
            <a:r>
              <a:rPr lang="en-GB" dirty="0"/>
              <a:t>3.No sandboxing: iOS and Windows APIs should be able to work together</a:t>
            </a:r>
          </a:p>
          <a:p>
            <a:endParaRPr lang="en-GB" dirty="0"/>
          </a:p>
          <a:p>
            <a:r>
              <a:rPr lang="en-GB" dirty="0"/>
              <a:t>We have open-sourced the code for this project and invite contributions from the community to help make this toolkit as great as possible!</a:t>
            </a:r>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p>
          <a:p>
            <a:endParaRPr lang="en-GB" dirty="0"/>
          </a:p>
          <a:p>
            <a:r>
              <a:rPr lang="en-GB" dirty="0"/>
              <a:t>In addition to packaging your application for Store distribution, the Windows Bridge for Classic Windows apps will also enable you to extend your application with UWP capabilities and APIs.</a:t>
            </a:r>
          </a:p>
          <a:p>
            <a:endParaRPr lang="en-GB" dirty="0"/>
          </a:p>
          <a:p>
            <a:r>
              <a:rPr lang="en-GB" dirty="0"/>
              <a:t>The Windows Bridge for Classic Windows apps will be made available for public testing next year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38</a:t>
            </a:fld>
            <a:endParaRPr lang="en-US"/>
          </a:p>
        </p:txBody>
      </p:sp>
    </p:spTree>
    <p:extLst>
      <p:ext uri="{BB962C8B-B14F-4D97-AF65-F5344CB8AC3E}">
        <p14:creationId xmlns:p14="http://schemas.microsoft.com/office/powerpoint/2010/main" val="1870710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39</a:t>
            </a:fld>
            <a:endParaRPr lang="en-US"/>
          </a:p>
        </p:txBody>
      </p:sp>
    </p:spTree>
    <p:extLst>
      <p:ext uri="{BB962C8B-B14F-4D97-AF65-F5344CB8AC3E}">
        <p14:creationId xmlns:p14="http://schemas.microsoft.com/office/powerpoint/2010/main" val="1704993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We’ve divided this broad range of hardware into different device families – as developers you will likely build apps that target one</a:t>
            </a:r>
            <a:r>
              <a:rPr lang="en-US" sz="800" baseline="0" dirty="0"/>
              <a:t> or more device families.</a:t>
            </a:r>
          </a:p>
          <a:p>
            <a:endParaRPr lang="en-US" sz="800" baseline="0" dirty="0"/>
          </a:p>
          <a:p>
            <a:r>
              <a:rPr lang="en-US" sz="800" baseline="0" dirty="0"/>
              <a:t>&lt;click&gt;</a:t>
            </a:r>
          </a:p>
          <a:p>
            <a:endParaRPr lang="en-US" sz="800" baseline="0" dirty="0"/>
          </a:p>
          <a:p>
            <a:r>
              <a:rPr lang="en-US" sz="800" baseline="0" dirty="0"/>
              <a:t>We have small devices and </a:t>
            </a:r>
            <a:r>
              <a:rPr lang="en-US" sz="800" baseline="0" dirty="0" err="1"/>
              <a:t>IoT</a:t>
            </a:r>
            <a:r>
              <a:rPr lang="en-US" sz="800" baseline="0" dirty="0"/>
              <a:t>, phones and small tablets are in the Mobile device family, large tablets and PCs in the PC (or as we more usually call it, Desktop) family, the Xbox, Surface Hub (or ‘Team’) and finally the </a:t>
            </a:r>
            <a:r>
              <a:rPr lang="en-US" sz="800" baseline="0" dirty="0" err="1"/>
              <a:t>Hololens</a:t>
            </a:r>
            <a:endParaRPr lang="en-US" sz="800" baseline="0" dirty="0"/>
          </a:p>
          <a:p>
            <a:endParaRPr lang="en-US" sz="800" baseline="0" dirty="0"/>
          </a:p>
          <a:p>
            <a:r>
              <a:rPr lang="en-US" sz="800" baseline="0" dirty="0"/>
              <a:t>&lt;click&gt;</a:t>
            </a:r>
          </a:p>
          <a:p>
            <a:endParaRPr lang="en-US" sz="800" baseline="0" dirty="0"/>
          </a:p>
          <a:p>
            <a:r>
              <a:rPr lang="en-US" sz="800" baseline="0" dirty="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Studio 2015 comes in a number of editions that serve the needs of different groups of developers.</a:t>
            </a:r>
          </a:p>
          <a:p>
            <a:endParaRPr lang="en-GB" dirty="0"/>
          </a:p>
          <a:p>
            <a:r>
              <a:rPr lang="en-GB" dirty="0"/>
              <a:t>Visual Studio Enterprise</a:t>
            </a:r>
            <a:r>
              <a:rPr lang="en-GB" baseline="0" dirty="0"/>
              <a:t> with MSDN is an Enterprise grade solution with advanced capabilities for teams working on projects of any size or complexity, including advanced testing and DevOps.</a:t>
            </a:r>
          </a:p>
          <a:p>
            <a:endParaRPr lang="en-GB" baseline="0" dirty="0"/>
          </a:p>
          <a:p>
            <a:r>
              <a:rPr lang="en-GB" baseline="0" dirty="0"/>
              <a:t>Visual Studio Professional with MSDN offers professional developer tools and services for individual developers or small teams.</a:t>
            </a:r>
          </a:p>
          <a:p>
            <a:endParaRPr lang="en-GB" baseline="0" dirty="0"/>
          </a:p>
          <a:p>
            <a:r>
              <a:rPr lang="en-GB" baseline="0" dirty="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3585703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p>
          <a:p>
            <a:r>
              <a:rPr lang="en-GB" dirty="0"/>
              <a:t>You can </a:t>
            </a:r>
            <a:r>
              <a:rPr lang="en-GB" baseline="0" dirty="0"/>
              <a:t>easily developer unlock any Windows 10 PC/laptop/tablet or Phone just by going to System Settings to allow you to deploy apps to the device directly from Visual Studio and carry out on-device debugging and testing, or just for </a:t>
            </a:r>
            <a:r>
              <a:rPr lang="en-GB" baseline="0" dirty="0" err="1"/>
              <a:t>sideloading</a:t>
            </a:r>
            <a:r>
              <a:rPr lang="en-GB" baseline="0" dirty="0"/>
              <a:t> apps that have not been certified by the Windows Store.</a:t>
            </a:r>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1759054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can you do development?</a:t>
            </a:r>
          </a:p>
          <a:p>
            <a:r>
              <a:rPr lang="en-GB" dirty="0"/>
              <a:t>Visual</a:t>
            </a:r>
            <a:r>
              <a:rPr lang="en-GB" baseline="0" dirty="0"/>
              <a:t> Studio 2015 and the Tools for Windows 10 can run on PCs running Windows 10, on PCs running Windows 8.1 and on Windows Server 2012 R2.</a:t>
            </a:r>
          </a:p>
          <a:p>
            <a:r>
              <a:rPr lang="en-GB" baseline="0" dirty="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1475724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for any questions on</a:t>
            </a:r>
            <a:r>
              <a:rPr lang="en-GB" baseline="0" dirty="0"/>
              <a:t> how to build apps for Windows 10, and for access to the Dev Center, or to take part in the forums, go to our home on the web: dev.windows.com.</a:t>
            </a:r>
          </a:p>
          <a:p>
            <a:r>
              <a:rPr lang="en-GB" baseline="0" dirty="0"/>
              <a:t>Here you will find tutorials, samples, getting started guides and access to the full documentation.</a:t>
            </a:r>
          </a:p>
          <a:p>
            <a:endParaRPr lang="en-GB" baseline="0" dirty="0"/>
          </a:p>
          <a:p>
            <a:r>
              <a:rPr lang="en-GB" baseline="0" dirty="0"/>
              <a:t>Everything you need to help you create great UWP apps </a:t>
            </a:r>
            <a:r>
              <a:rPr lang="en-GB" baseline="0"/>
              <a:t>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2099079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44</a:t>
            </a:fld>
            <a:endParaRPr lang="en-US"/>
          </a:p>
        </p:txBody>
      </p:sp>
    </p:spTree>
    <p:extLst>
      <p:ext uri="{BB962C8B-B14F-4D97-AF65-F5344CB8AC3E}">
        <p14:creationId xmlns:p14="http://schemas.microsoft.com/office/powerpoint/2010/main" val="256372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So let’s take a look at the different ways you can build</a:t>
            </a:r>
            <a:r>
              <a:rPr lang="en-US" baseline="0" dirty="0"/>
              <a:t> apps for Windows 10.</a:t>
            </a:r>
          </a:p>
          <a:p>
            <a:endParaRPr lang="en-US" baseline="0" dirty="0"/>
          </a:p>
          <a:p>
            <a:r>
              <a:rPr lang="en-US" baseline="0" dirty="0"/>
              <a:t>&lt;click&gt;</a:t>
            </a:r>
          </a:p>
          <a:p>
            <a:endParaRPr lang="en-US" baseline="0" dirty="0"/>
          </a:p>
          <a:p>
            <a:r>
              <a:rPr lang="en-US" baseline="0" dirty="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a:p>
          <a:p>
            <a:r>
              <a:rPr lang="en-US" baseline="0" dirty="0"/>
              <a:t>&lt;click&gt;</a:t>
            </a:r>
          </a:p>
          <a:p>
            <a:endParaRPr lang="en-US" baseline="0" dirty="0"/>
          </a:p>
          <a:p>
            <a:r>
              <a:rPr lang="en-US" baseline="0" dirty="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a:p>
          <a:p>
            <a:r>
              <a:rPr lang="en-US" baseline="0" dirty="0"/>
              <a:t>&lt;click&gt;</a:t>
            </a:r>
          </a:p>
          <a:p>
            <a:endParaRPr lang="en-US" baseline="0" dirty="0"/>
          </a:p>
          <a:p>
            <a:r>
              <a:rPr lang="en-US" baseline="0" dirty="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Universal</a:t>
            </a:r>
            <a:r>
              <a:rPr lang="en-GB" baseline="0" dirty="0"/>
              <a:t> Windows Platform?</a:t>
            </a:r>
          </a:p>
          <a:p>
            <a:r>
              <a:rPr lang="en-GB" baseline="0" dirty="0"/>
              <a:t>It’s a single API surface that is consistent across all Windows 10 devices. </a:t>
            </a:r>
          </a:p>
          <a:p>
            <a:r>
              <a:rPr lang="en-GB" baseline="0" dirty="0"/>
              <a:t>This guaranteed API surface is what enables developers to build a single app that can run across all devices.</a:t>
            </a:r>
          </a:p>
          <a:p>
            <a:endParaRPr lang="en-GB" baseline="0" dirty="0"/>
          </a:p>
          <a:p>
            <a:r>
              <a:rPr lang="en-GB" baseline="0" dirty="0"/>
              <a:t>What we’ve done is taken the Windows Runtime APIs that we first launched with Windows 8, massively expanded it and we’ve also componentized it, dividing it into a number of ‘contracts’.</a:t>
            </a:r>
          </a:p>
          <a:p>
            <a:r>
              <a:rPr lang="en-GB" baseline="0" dirty="0"/>
              <a:t>Why ‘contract’? – Because these components provide a contract between the platform and you, the developer, that a certain major version of a contract will offer a guaranteed API surface and </a:t>
            </a:r>
            <a:r>
              <a:rPr lang="en-GB" baseline="0" dirty="0" err="1"/>
              <a:t>behaviors</a:t>
            </a:r>
            <a:r>
              <a:rPr lang="en-GB" baseline="0" dirty="0"/>
              <a:t>, even through many minor revisions. It allows us to innovate and enhance the platform by releasing updated components exposing new capabilities and allows you to develop apps against a versioned API.</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it’s a big</a:t>
            </a:r>
            <a:r>
              <a:rPr lang="en-GB" baseline="0" dirty="0"/>
              <a:t> API!</a:t>
            </a:r>
          </a:p>
          <a:p>
            <a:endParaRPr lang="en-GB" baseline="0" dirty="0"/>
          </a:p>
          <a:p>
            <a:r>
              <a:rPr lang="en-GB" baseline="0" dirty="0"/>
              <a:t>Here’s just a sample of some of the feature areas that UWP APIs cover.</a:t>
            </a:r>
          </a:p>
          <a:p>
            <a:endParaRPr lang="en-GB" baseline="0" dirty="0"/>
          </a:p>
          <a:p>
            <a:r>
              <a:rPr lang="en-GB" baseline="0" dirty="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11/5/2016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a subtle change in your thinking</a:t>
            </a:r>
            <a:r>
              <a:rPr lang="en-GB" baseline="0" dirty="0"/>
              <a:t> as an app developer: you’re not building apps against an OS – Windows 10 – you’re building apps against the Universal Windows Platform, which is serviced and is updated independently of the OS.</a:t>
            </a:r>
          </a:p>
          <a:p>
            <a:endParaRPr lang="en-GB" baseline="0"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98562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application’s Package Manifest, you will have a declaration such as this.</a:t>
            </a:r>
          </a:p>
          <a:p>
            <a:endParaRPr lang="en-US" dirty="0"/>
          </a:p>
          <a:p>
            <a:r>
              <a:rPr lang="en-US" dirty="0"/>
              <a:t>What this says is that this app was built against UWP version 10.0.10240.0 (the first version that went on GA - General Availability). When you create your first UWP apps, the </a:t>
            </a:r>
            <a:r>
              <a:rPr lang="en-US" dirty="0" err="1"/>
              <a:t>MaxVersionTested</a:t>
            </a:r>
            <a:r>
              <a:rPr lang="en-US" dirty="0"/>
              <a:t> will also be set to 10.0.10240.0, but imagine a time in the future, when newer versions of the UWP have been released</a:t>
            </a:r>
            <a:r>
              <a:rPr lang="en-US" baseline="0" dirty="0"/>
              <a:t> to install side by side with earlier versions.</a:t>
            </a:r>
          </a:p>
          <a:p>
            <a:endParaRPr lang="en-US" baseline="0" dirty="0"/>
          </a:p>
          <a:p>
            <a:r>
              <a:rPr lang="en-US" baseline="0" dirty="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a:p>
          <a:p>
            <a:r>
              <a:rPr lang="en-US" baseline="0" dirty="0"/>
              <a:t>The Windows Store uses this information to ensure the best available version of an app package gets deployed to target machines.</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841411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572037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9255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2032532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2107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312779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256054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986279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64485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9328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12781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1</a:t>
            </a:r>
          </a:p>
        </p:txBody>
      </p:sp>
      <p:sp>
        <p:nvSpPr>
          <p:cNvPr id="2" name="Title 1"/>
          <p:cNvSpPr>
            <a:spLocks noGrp="1"/>
          </p:cNvSpPr>
          <p:nvPr>
            <p:ph type="title"/>
          </p:nvPr>
        </p:nvSpPr>
        <p:spPr>
          <a:xfrm>
            <a:off x="201168" y="47625"/>
            <a:ext cx="10270135" cy="914400"/>
          </a:xfrm>
        </p:spPr>
        <p:txBody>
          <a:bodyPr/>
          <a:lstStyle/>
          <a:p>
            <a:r>
              <a:rPr lang="en-US" dirty="0"/>
              <a:t>Click to edit Master title style</a:t>
            </a:r>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2</a:t>
            </a:r>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90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88812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a:t>Click to edit title</a:t>
            </a:r>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545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720218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a:t>Click to edit Master title style</a:t>
            </a:r>
          </a:p>
        </p:txBody>
      </p:sp>
    </p:spTree>
    <p:extLst>
      <p:ext uri="{BB962C8B-B14F-4D97-AF65-F5344CB8AC3E}">
        <p14:creationId xmlns:p14="http://schemas.microsoft.com/office/powerpoint/2010/main" val="36706562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5620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91027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753782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39704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75023533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T</a:t>
              </a:r>
              <a:endParaRPr lang="en-US" altLang="en-US" sz="1765" dirty="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OUR</a:t>
              </a:r>
              <a:endParaRPr lang="en-US" altLang="en-US" sz="1765" dirty="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a:t>Click to edit title</a:t>
            </a:r>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 Id="rId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5.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4.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hyperlink" Target="http://uwp.dev.windows.com/en-US/uwp-bridges/android" TargetMode="External"/><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 Id="rId8" Type="http://schemas.openxmlformats.org/officeDocument/2006/relationships/image" Target="../media/image29.png"/><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87.xml"/><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1899547"/>
            <a:ext cx="8993968" cy="2234004"/>
          </a:xfrm>
        </p:spPr>
        <p:txBody>
          <a:bodyPr/>
          <a:lstStyle/>
          <a:p>
            <a:r>
              <a:rPr lang="en-GB" dirty="0"/>
              <a:t>Introduction to the Windows 10 Universal Windows Platform</a:t>
            </a:r>
            <a:br>
              <a:rPr lang="en-GB" dirty="0"/>
            </a:br>
            <a:r>
              <a:rPr lang="en-GB" sz="3600" dirty="0">
                <a:gradFill>
                  <a:gsLst>
                    <a:gs pos="91000">
                      <a:srgbClr val="FFFFFF"/>
                    </a:gs>
                    <a:gs pos="0">
                      <a:srgbClr val="FFFFFF"/>
                    </a:gs>
                  </a:gsLst>
                  <a:lin ang="5400000" scaled="0"/>
                </a:gradFill>
              </a:rPr>
              <a:t>It AIN’T that HARD</a:t>
            </a:r>
            <a:endParaRPr lang="en-GB" dirty="0"/>
          </a:p>
        </p:txBody>
      </p:sp>
      <p:sp>
        <p:nvSpPr>
          <p:cNvPr id="3" name="Text Placeholder 2"/>
          <p:cNvSpPr>
            <a:spLocks noGrp="1"/>
          </p:cNvSpPr>
          <p:nvPr>
            <p:ph type="body" sz="quarter" idx="12"/>
          </p:nvPr>
        </p:nvSpPr>
        <p:spPr>
          <a:xfrm>
            <a:off x="269301" y="4133551"/>
            <a:ext cx="7171337" cy="1792326"/>
          </a:xfrm>
        </p:spPr>
        <p:txBody>
          <a:bodyPr/>
          <a:lstStyle/>
          <a:p>
            <a:r>
              <a:rPr lang="en-GB" dirty="0"/>
              <a:t>Dara Oladapo</a:t>
            </a:r>
          </a:p>
          <a:p>
            <a:r>
              <a:rPr lang="en-GB" dirty="0"/>
              <a:t>@</a:t>
            </a:r>
            <a:r>
              <a:rPr lang="en-GB"/>
              <a:t>DaraOladapo</a:t>
            </a:r>
            <a:endParaRPr lang="en-GB" dirty="0"/>
          </a:p>
          <a:p>
            <a:r>
              <a:rPr lang="en-GB" dirty="0"/>
              <a:t>Modern Apps Consultant</a:t>
            </a:r>
          </a:p>
          <a:p>
            <a:r>
              <a:rPr lang="en-GB" dirty="0"/>
              <a:t>Microsoft EMEA Services</a:t>
            </a:r>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a:latin typeface="Segoe UI Light" panose="020B0502040204020203" pitchFamily="34" charset="0"/>
                <a:cs typeface="Segoe UI Light" panose="020B0502040204020203" pitchFamily="34" charset="0"/>
              </a:rPr>
              <a:t>The Universal Windows Platform can update at its own cadence</a:t>
            </a: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Hello devices</a:t>
            </a:r>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9" name="Deskto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family offers its own shell</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UI</a:t>
            </a:r>
          </a:p>
        </p:txBody>
      </p:sp>
    </p:spTree>
    <p:extLst>
      <p:ext uri="{BB962C8B-B14F-4D97-AF65-F5344CB8AC3E}">
        <p14:creationId xmlns:p14="http://schemas.microsoft.com/office/powerpoint/2010/main" val="18511167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Adaptive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Tailored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a:t>The convergence journey</a:t>
            </a:r>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a:t>Continuum for Convertibles and Phones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give 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UI</a:t>
            </a:r>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code</a:t>
            </a:r>
          </a:p>
        </p:txBody>
      </p:sp>
    </p:spTree>
    <p:extLst>
      <p:ext uri="{BB962C8B-B14F-4D97-AF65-F5344CB8AC3E}">
        <p14:creationId xmlns:p14="http://schemas.microsoft.com/office/powerpoint/2010/main" val="29796030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t>Platform extensions don't invalidate </a:t>
            </a:r>
            <a:br>
              <a:rPr lang="en-GB" dirty="0"/>
            </a:br>
            <a:r>
              <a:rPr lang="en-GB" dirty="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our app with capabilities on specific device families</a:t>
            </a:r>
          </a:p>
          <a:p>
            <a:pPr lvl="1"/>
            <a:r>
              <a:rPr lang="en-GB" dirty="0"/>
              <a:t>Testing 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code</a:t>
            </a:r>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Microsoft Edge and Web Platform</a:t>
            </a:r>
          </a:p>
        </p:txBody>
      </p:sp>
    </p:spTree>
    <p:extLst>
      <p:ext uri="{BB962C8B-B14F-4D97-AF65-F5344CB8AC3E}">
        <p14:creationId xmlns:p14="http://schemas.microsoft.com/office/powerpoint/2010/main" val="303693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588366"/>
            <a:chOff x="1004400" y="258158"/>
            <a:chExt cx="10424404" cy="600164"/>
          </a:xfrm>
        </p:grpSpPr>
        <p:sp>
          <p:nvSpPr>
            <p:cNvPr id="20" name="Web"/>
            <p:cNvSpPr txBox="1">
              <a:spLocks/>
            </p:cNvSpPr>
            <p:nvPr/>
          </p:nvSpPr>
          <p:spPr>
            <a:xfrm>
              <a:off x="1004400" y="258158"/>
              <a:ext cx="4592013"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Tree>
    <p:extLst>
      <p:ext uri="{BB962C8B-B14F-4D97-AF65-F5344CB8AC3E}">
        <p14:creationId xmlns:p14="http://schemas.microsoft.com/office/powerpoint/2010/main" val="204861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2" dur="500"/>
                                        <p:tgtEl>
                                          <p:spTgt spid="18">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6" dur="500"/>
                                        <p:tgtEl>
                                          <p:spTgt spid="18">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1" dur="500"/>
                                        <p:tgtEl>
                                          <p:spTgt spid="18">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5"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1086154"/>
            <a:chOff x="1004400" y="258158"/>
            <a:chExt cx="10424404" cy="1107934"/>
          </a:xfrm>
        </p:grpSpPr>
        <p:sp>
          <p:nvSpPr>
            <p:cNvPr id="20" name="Web"/>
            <p:cNvSpPr txBox="1">
              <a:spLocks/>
            </p:cNvSpPr>
            <p:nvPr/>
          </p:nvSpPr>
          <p:spPr>
            <a:xfrm>
              <a:off x="1004400" y="258158"/>
              <a:ext cx="6214717" cy="110793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0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7" dur="500"/>
                                        <p:tgtEl>
                                          <p:spTgt spid="18">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1" dur="500"/>
                                        <p:tgtEl>
                                          <p:spTgt spid="18">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16" dur="500"/>
                                        <p:tgtEl>
                                          <p:spTgt spid="18">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0"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Bridging Technologies</a:t>
            </a:r>
          </a:p>
        </p:txBody>
      </p:sp>
    </p:spTree>
    <p:extLst>
      <p:ext uri="{BB962C8B-B14F-4D97-AF65-F5344CB8AC3E}">
        <p14:creationId xmlns:p14="http://schemas.microsoft.com/office/powerpoint/2010/main" val="270902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ea typeface="Segoe UI" pitchFamily="34" charset="0"/>
                <a:cs typeface="Segoe UI" pitchFamily="34" charset="0"/>
              </a:rPr>
              <a:t>pp</a:t>
            </a: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a:solidFill>
                  <a:srgbClr val="FFFFFF"/>
                </a:solidFill>
              </a:rPr>
              <a:t>Web Apps</a:t>
            </a: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a:solidFill>
                  <a:srgbClr val="0078D7"/>
                </a:solidFill>
                <a:latin typeface="Segoe UI Light"/>
              </a:rPr>
              <a:t>NEW: Hosted Web Apps</a:t>
            </a:r>
          </a:p>
          <a:p>
            <a:pPr marL="0" indent="0">
              <a:lnSpc>
                <a:spcPct val="110000"/>
              </a:lnSpc>
              <a:spcBef>
                <a:spcPts val="2400"/>
              </a:spcBef>
              <a:spcAft>
                <a:spcPts val="600"/>
              </a:spcAft>
              <a:buNone/>
              <a:defRPr/>
            </a:pPr>
            <a:r>
              <a:rPr lang="en-US" sz="2667" dirty="0">
                <a:solidFill>
                  <a:srgbClr val="0078D7"/>
                </a:solidFill>
                <a:latin typeface="Segoe UI Light"/>
              </a:rPr>
              <a:t>Bring 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a:gradFill>
                  <a:gsLst>
                    <a:gs pos="0">
                      <a:srgbClr val="737373"/>
                    </a:gs>
                    <a:gs pos="100000">
                      <a:srgbClr val="737373"/>
                    </a:gs>
                  </a:gsLst>
                  <a:lin ang="5400000" scaled="1"/>
                </a:gradFill>
                <a:latin typeface="Segoe UI"/>
              </a:rPr>
              <a:t>Tiles, Notifications, Camera, Contact List, Calendar</a:t>
            </a:r>
          </a:p>
          <a:p>
            <a:pPr lvl="1">
              <a:lnSpc>
                <a:spcPct val="85000"/>
              </a:lnSpc>
              <a:spcAft>
                <a:spcPts val="300"/>
              </a:spcAft>
              <a:defRPr/>
            </a:pPr>
            <a:endParaRPr lang="en-US" sz="900" dirty="0">
              <a:solidFill>
                <a:srgbClr val="333333"/>
              </a:solidFill>
            </a:endParaRPr>
          </a:p>
          <a:p>
            <a:pPr lvl="1">
              <a:lnSpc>
                <a:spcPct val="85000"/>
              </a:lnSpc>
              <a:spcAft>
                <a:spcPts val="300"/>
              </a:spcAft>
              <a:defRPr/>
            </a:pPr>
            <a:endParaRPr lang="en-US" sz="900" dirty="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a:t>Demo</a:t>
            </a:r>
            <a:br>
              <a:rPr lang="en-US" dirty="0"/>
            </a:br>
            <a:r>
              <a:rPr lang="en-US" dirty="0"/>
              <a:t>Microsoft 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Windows Bridge for Android</a:t>
            </a:r>
            <a:br>
              <a:rPr lang="en-GB" dirty="0"/>
            </a:br>
            <a:r>
              <a:rPr lang="en-GB" sz="3200" dirty="0">
                <a:solidFill>
                  <a:srgbClr val="0070C0"/>
                </a:solidFill>
              </a:rPr>
              <a:t>(a.k.a. Project Astoria)</a:t>
            </a:r>
          </a:p>
        </p:txBody>
      </p:sp>
      <p:sp>
        <p:nvSpPr>
          <p:cNvPr id="4" name="Text Placeholder 3"/>
          <p:cNvSpPr>
            <a:spLocks noGrp="1"/>
          </p:cNvSpPr>
          <p:nvPr>
            <p:ph type="body" sz="quarter" idx="10"/>
          </p:nvPr>
        </p:nvSpPr>
        <p:spPr>
          <a:xfrm>
            <a:off x="269240" y="1630611"/>
            <a:ext cx="11653523" cy="5032596"/>
          </a:xfrm>
        </p:spPr>
        <p:txBody>
          <a:bodyPr/>
          <a:lstStyle/>
          <a:p>
            <a:r>
              <a:rPr lang="en-GB" dirty="0"/>
              <a:t>Tooling to allow apps written for Android™ to run on Windows 10 Mobile with few changes required</a:t>
            </a:r>
          </a:p>
          <a:p>
            <a:pPr lvl="1"/>
            <a:r>
              <a:rPr lang="en-GB" dirty="0"/>
              <a:t>Microsoft Interoperability library redirects calls to Google services to Microsoft services</a:t>
            </a:r>
          </a:p>
          <a:p>
            <a:r>
              <a:rPr lang="en-GB" dirty="0"/>
              <a:t>Submit .</a:t>
            </a:r>
            <a:r>
              <a:rPr lang="en-GB" dirty="0" err="1"/>
              <a:t>apk</a:t>
            </a:r>
            <a:r>
              <a:rPr lang="en-GB" dirty="0"/>
              <a:t> to the Store</a:t>
            </a:r>
          </a:p>
          <a:p>
            <a:r>
              <a:rPr lang="en-GB" dirty="0"/>
              <a:t>Extend to call subset of UWP APIs</a:t>
            </a:r>
          </a:p>
          <a:p>
            <a:pPr lvl="1"/>
            <a:r>
              <a:rPr lang="en-GB" dirty="0"/>
              <a:t>Tiles and Notifications</a:t>
            </a:r>
          </a:p>
          <a:p>
            <a:pPr lvl="1"/>
            <a:endParaRPr lang="en-GB" dirty="0"/>
          </a:p>
          <a:p>
            <a:r>
              <a:rPr lang="en-GB" dirty="0"/>
              <a:t>Sign up for limited developer preview at </a:t>
            </a:r>
            <a:r>
              <a:rPr lang="en-GB" sz="3200" dirty="0">
                <a:hlinkClick r:id="rId3"/>
              </a:rPr>
              <a:t>http://uwp.dev.windows.com/en-US/uwp-bridges/android</a:t>
            </a:r>
            <a:r>
              <a:rPr lang="en-GB" sz="3200" dirty="0"/>
              <a:t>  </a:t>
            </a:r>
            <a:endParaRPr lang="en-GB" dirty="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Bridge for iOS</a:t>
            </a:r>
            <a:br>
              <a:rPr lang="en-GB" dirty="0"/>
            </a:br>
            <a:r>
              <a:rPr lang="en-GB" sz="3200" dirty="0">
                <a:solidFill>
                  <a:srgbClr val="0070C0"/>
                </a:solidFill>
              </a:rPr>
              <a:t>(previously known as ‘Project </a:t>
            </a:r>
            <a:r>
              <a:rPr lang="en-GB" sz="3200" dirty="0" err="1">
                <a:solidFill>
                  <a:srgbClr val="0070C0"/>
                </a:solidFill>
              </a:rPr>
              <a:t>Islandwood</a:t>
            </a:r>
            <a:r>
              <a:rPr lang="en-GB" sz="3200" dirty="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a:t>Build Universal Windows Apps using Objective-C</a:t>
            </a:r>
          </a:p>
          <a:p>
            <a:pPr lvl="1"/>
            <a:r>
              <a:rPr lang="en-GB" dirty="0"/>
              <a:t>Import </a:t>
            </a:r>
            <a:r>
              <a:rPr lang="en-GB" dirty="0" err="1"/>
              <a:t>Xcode</a:t>
            </a:r>
            <a:r>
              <a:rPr lang="en-GB" dirty="0"/>
              <a:t>® projects into Visual Studio</a:t>
            </a:r>
          </a:p>
          <a:p>
            <a:pPr lvl="1"/>
            <a:r>
              <a:rPr lang="en-GB" dirty="0"/>
              <a:t>Build and debug your Objective-C code from Visual Studio</a:t>
            </a:r>
          </a:p>
          <a:p>
            <a:pPr lvl="1"/>
            <a:r>
              <a:rPr lang="en-GB" dirty="0"/>
              <a:t>Take advantage of great Windows services</a:t>
            </a:r>
          </a:p>
          <a:p>
            <a:pPr lvl="1"/>
            <a:r>
              <a:rPr lang="en-GB" dirty="0"/>
              <a:t>Extend your app to take advantage of Universal Windows Platform features</a:t>
            </a:r>
          </a:p>
          <a:p>
            <a:pPr lvl="1"/>
            <a:endParaRPr lang="en-GB" dirty="0"/>
          </a:p>
          <a:p>
            <a:r>
              <a:rPr lang="en-GB" sz="3600" dirty="0"/>
              <a:t>Get the Developer Preview: </a:t>
            </a:r>
          </a:p>
          <a:p>
            <a:r>
              <a:rPr lang="en-GB" sz="3200" dirty="0"/>
              <a:t>https://dev.windows.com/en-us/uwp-bridges/ios </a:t>
            </a:r>
          </a:p>
          <a:p>
            <a:r>
              <a:rPr lang="en-GB" dirty="0"/>
              <a:t>Code is open source: </a:t>
            </a:r>
          </a:p>
          <a:p>
            <a:r>
              <a:rPr lang="en-GB" sz="2800" dirty="0"/>
              <a:t>https://github.com/Microsoft/WinObjC/</a:t>
            </a:r>
          </a:p>
        </p:txBody>
      </p:sp>
    </p:spTree>
    <p:extLst>
      <p:ext uri="{BB962C8B-B14F-4D97-AF65-F5344CB8AC3E}">
        <p14:creationId xmlns:p14="http://schemas.microsoft.com/office/powerpoint/2010/main" val="42697444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Centennial</a:t>
            </a:r>
          </a:p>
        </p:txBody>
      </p:sp>
      <p:sp>
        <p:nvSpPr>
          <p:cNvPr id="3" name="Text Placeholder 2"/>
          <p:cNvSpPr>
            <a:spLocks noGrp="1"/>
          </p:cNvSpPr>
          <p:nvPr>
            <p:ph type="body" sz="quarter" idx="10"/>
          </p:nvPr>
        </p:nvSpPr>
        <p:spPr>
          <a:xfrm>
            <a:off x="269239" y="1189177"/>
            <a:ext cx="11653523" cy="3804888"/>
          </a:xfrm>
        </p:spPr>
        <p:txBody>
          <a:bodyPr/>
          <a:lstStyle/>
          <a:p>
            <a:r>
              <a:rPr lang="en-GB" dirty="0"/>
              <a:t>Package and publish existing .NET and Win32-based Windows applications to the Windows Store</a:t>
            </a:r>
          </a:p>
          <a:p>
            <a:r>
              <a:rPr lang="en-GB" dirty="0"/>
              <a:t>Use Centennial to call common UWP APIs and services</a:t>
            </a:r>
          </a:p>
          <a:p>
            <a:endParaRPr lang="en-GB" dirty="0"/>
          </a:p>
          <a:p>
            <a:r>
              <a:rPr lang="en-GB" dirty="0"/>
              <a:t>More information </a:t>
            </a:r>
            <a:r>
              <a:rPr lang="en-GB"/>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tools</a:t>
            </a:r>
          </a:p>
        </p:txBody>
      </p:sp>
    </p:spTree>
    <p:extLst>
      <p:ext uri="{BB962C8B-B14F-4D97-AF65-F5344CB8AC3E}">
        <p14:creationId xmlns:p14="http://schemas.microsoft.com/office/powerpoint/2010/main" val="573541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Apps</a:t>
            </a: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Editions</a:t>
            </a:r>
          </a:p>
        </p:txBody>
      </p:sp>
      <p:sp>
        <p:nvSpPr>
          <p:cNvPr id="5" name="Text Placeholder 4"/>
          <p:cNvSpPr>
            <a:spLocks noGrp="1"/>
          </p:cNvSpPr>
          <p:nvPr>
            <p:ph type="body" sz="quarter" idx="10"/>
          </p:nvPr>
        </p:nvSpPr>
        <p:spPr>
          <a:xfrm>
            <a:off x="269239" y="1189177"/>
            <a:ext cx="11653523" cy="3714478"/>
          </a:xfrm>
        </p:spPr>
        <p:txBody>
          <a:bodyPr/>
          <a:lstStyle/>
          <a:p>
            <a:r>
              <a:rPr lang="en-GB" dirty="0"/>
              <a:t>Enterprise</a:t>
            </a:r>
          </a:p>
          <a:p>
            <a:pPr lvl="1"/>
            <a:r>
              <a:rPr lang="en-GB" dirty="0"/>
              <a:t>Architecture Modelling,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dev.windows.com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A whole lot of APIs…</a:t>
            </a:r>
          </a:p>
        </p:txBody>
      </p:sp>
      <p:sp>
        <p:nvSpPr>
          <p:cNvPr id="7" name="Slide Number Placeholder 6"/>
          <p:cNvSpPr>
            <a:spLocks noGrp="1"/>
          </p:cNvSpPr>
          <p:nvPr>
            <p:ph type="sldNum" sz="quarter" idx="4294967295"/>
          </p:nvPr>
        </p:nvSpPr>
        <p:spPr/>
        <p:txBody>
          <a:bodyPr/>
          <a:lstStyle/>
          <a:p>
            <a:r>
              <a:rPr lang="en-US" dirty="0"/>
              <a:t> </a:t>
            </a:r>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DirectX 12</a:t>
            </a: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Speech and Cortana</a:t>
            </a: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Networking</a:t>
            </a: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NFC and Bluetooth</a:t>
            </a: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Holographic</a:t>
            </a: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Audio and Video</a:t>
            </a: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Appointments/Calendar</a:t>
            </a: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Authentication Broker</a:t>
            </a: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Transfer</a:t>
            </a: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Tiles and Notifications</a:t>
            </a: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 to App and App Services</a:t>
            </a: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Inking</a:t>
            </a: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Maps and Location</a:t>
            </a: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XAML</a:t>
            </a: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Tasks</a:t>
            </a: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 Roaming</a:t>
            </a: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Media Casting</a:t>
            </a: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a:latin typeface="Segoe UI Light" panose="020B0502040204020203" pitchFamily="34" charset="0"/>
                <a:cs typeface="Segoe UI Light" panose="020B0502040204020203" pitchFamily="34" charset="0"/>
              </a:rPr>
              <a:t>Apps don't target Windows 10,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apps target the UWP</a:t>
            </a: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a:solidFill>
                  <a:srgbClr val="FF0000"/>
                </a:solidFill>
                <a:highlight>
                  <a:srgbClr val="FFFFFF"/>
                </a:highlight>
                <a:latin typeface="Consolas" panose="020B0609020204030204" pitchFamily="49" charset="0"/>
              </a:rPr>
              <a:t>MinVersion</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a:solidFill>
                  <a:srgbClr val="FF0000"/>
                </a:solidFill>
                <a:highlight>
                  <a:srgbClr val="FFFFFF"/>
                </a:highlight>
                <a:latin typeface="Consolas" panose="020B0609020204030204" pitchFamily="49" charset="0"/>
              </a:rPr>
              <a:t>MaxVersionTested</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5708</Words>
  <Application>Microsoft Office PowerPoint</Application>
  <PresentationFormat>Widescreen</PresentationFormat>
  <Paragraphs>592</Paragraphs>
  <Slides>44</Slides>
  <Notes>44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ＭＳ Ｐゴシック</vt:lpstr>
      <vt:lpstr>Arial</vt:lpstr>
      <vt:lpstr>Avenir LT Pro 45 Book</vt:lpstr>
      <vt:lpstr>Calibri</vt:lpstr>
      <vt:lpstr>Consolas</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It AIN’T that HARD</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2016-11-05T13:23:26Z</dcterms:modified>
</cp:coreProperties>
</file>